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Qo`shimcha to`garaklar va guruh mashg`ulotlari olib borilganda kontrfaktual natijalar  </a:t>
            </a:r>
            <a:endParaRPr lang="en-US" dirty="0"/>
          </a:p>
        </c:rich>
      </c:tx>
      <c:overlay val="0"/>
      <c:spPr>
        <a:solidFill>
          <a:sysClr val="window" lastClr="FFFFFF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931165550861041E-2"/>
          <c:y val="0.16860352129600989"/>
          <c:w val="0.91981150384338373"/>
          <c:h val="0.63397414741790403"/>
        </c:manualLayout>
      </c:layout>
      <c:lineChart>
        <c:grouping val="standard"/>
        <c:varyColors val="0"/>
        <c:ser>
          <c:idx val="1"/>
          <c:order val="0"/>
          <c:tx>
            <c:strRef>
              <c:f>Sheet1!$G$5</c:f>
              <c:strCache>
                <c:ptCount val="1"/>
                <c:pt idx="0">
                  <c:v>To`garak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Sheet1!$F$6:$F$15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Sheet1!$G$6:$G$15</c:f>
              <c:numCache>
                <c:formatCode>General</c:formatCode>
                <c:ptCount val="10"/>
                <c:pt idx="0">
                  <c:v>70</c:v>
                </c:pt>
                <c:pt idx="1">
                  <c:v>50</c:v>
                </c:pt>
                <c:pt idx="2">
                  <c:v>50</c:v>
                </c:pt>
                <c:pt idx="3">
                  <c:v>70</c:v>
                </c:pt>
                <c:pt idx="4">
                  <c:v>40</c:v>
                </c:pt>
                <c:pt idx="5">
                  <c:v>100</c:v>
                </c:pt>
                <c:pt idx="6">
                  <c:v>10</c:v>
                </c:pt>
                <c:pt idx="7">
                  <c:v>50</c:v>
                </c:pt>
                <c:pt idx="8">
                  <c:v>30</c:v>
                </c:pt>
                <c:pt idx="9">
                  <c:v>90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Sheet1!$H$5</c:f>
              <c:strCache>
                <c:ptCount val="1"/>
                <c:pt idx="0">
                  <c:v>Guruh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Sheet1!$F$6:$F$15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10</c:v>
                </c:pt>
                <c:pt idx="1">
                  <c:v>60</c:v>
                </c:pt>
                <c:pt idx="2">
                  <c:v>10</c:v>
                </c:pt>
                <c:pt idx="3">
                  <c:v>80</c:v>
                </c:pt>
                <c:pt idx="4">
                  <c:v>20</c:v>
                </c:pt>
                <c:pt idx="5">
                  <c:v>10</c:v>
                </c:pt>
                <c:pt idx="6">
                  <c:v>100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55504"/>
        <c:axId val="419350608"/>
      </c:lineChart>
      <c:catAx>
        <c:axId val="4193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350608"/>
        <c:crosses val="autoZero"/>
        <c:auto val="1"/>
        <c:lblAlgn val="ctr"/>
        <c:lblOffset val="100"/>
        <c:noMultiLvlLbl val="0"/>
      </c:catAx>
      <c:valAx>
        <c:axId val="4193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35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16928367360388"/>
          <c:y val="0.91486779209636093"/>
          <c:w val="0.46191039554717922"/>
          <c:h val="6.2802563747910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70AD47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9B057-1749-4280-B6AD-321C0D3680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F7DDF34-A869-44E1-8CA1-40E9C14A8C07}">
      <dgm:prSet phldrT="[Text]"/>
      <dgm:spPr/>
      <dgm:t>
        <a:bodyPr/>
        <a:lstStyle/>
        <a:p>
          <a:r>
            <a:rPr lang="en-US" dirty="0" smtClean="0"/>
            <a:t>A obyekt (sabab)</a:t>
          </a:r>
          <a:endParaRPr lang="en-US" dirty="0"/>
        </a:p>
      </dgm:t>
    </dgm:pt>
    <dgm:pt modelId="{ABADD5A1-2B0A-4038-97EF-E7799D6D5708}" type="parTrans" cxnId="{B9FF8002-22D7-4714-8A53-C5A635F384AE}">
      <dgm:prSet/>
      <dgm:spPr/>
      <dgm:t>
        <a:bodyPr/>
        <a:lstStyle/>
        <a:p>
          <a:endParaRPr lang="en-US"/>
        </a:p>
      </dgm:t>
    </dgm:pt>
    <dgm:pt modelId="{7E2EA782-A17D-4867-868A-3475A9D97A32}" type="sibTrans" cxnId="{B9FF8002-22D7-4714-8A53-C5A635F384AE}">
      <dgm:prSet/>
      <dgm:spPr/>
      <dgm:t>
        <a:bodyPr/>
        <a:lstStyle/>
        <a:p>
          <a:endParaRPr lang="en-US"/>
        </a:p>
      </dgm:t>
    </dgm:pt>
    <dgm:pt modelId="{6F7BB2D1-6484-482E-AE09-A09F18B6697D}">
      <dgm:prSet phldrT="[Text]"/>
      <dgm:spPr/>
      <dgm:t>
        <a:bodyPr/>
        <a:lstStyle/>
        <a:p>
          <a:r>
            <a:rPr lang="en-US" dirty="0" smtClean="0"/>
            <a:t>B obyekt (oqibat)</a:t>
          </a:r>
          <a:endParaRPr lang="en-US" dirty="0"/>
        </a:p>
      </dgm:t>
    </dgm:pt>
    <dgm:pt modelId="{F4044E9C-2912-4377-90FB-F8D8CC7C70AE}" type="parTrans" cxnId="{DC6213D4-2CCC-4DA6-BE11-F34C1FAB36A4}">
      <dgm:prSet/>
      <dgm:spPr/>
      <dgm:t>
        <a:bodyPr/>
        <a:lstStyle/>
        <a:p>
          <a:endParaRPr lang="en-US"/>
        </a:p>
      </dgm:t>
    </dgm:pt>
    <dgm:pt modelId="{D3D47FE7-C566-4DB6-AB42-F3C7B10FEA9F}" type="sibTrans" cxnId="{DC6213D4-2CCC-4DA6-BE11-F34C1FAB36A4}">
      <dgm:prSet/>
      <dgm:spPr/>
      <dgm:t>
        <a:bodyPr/>
        <a:lstStyle/>
        <a:p>
          <a:endParaRPr lang="en-US"/>
        </a:p>
      </dgm:t>
    </dgm:pt>
    <dgm:pt modelId="{5507FFD4-F497-47E6-A7A2-167184198E4B}" type="pres">
      <dgm:prSet presAssocID="{FA49B057-1749-4280-B6AD-321C0D368079}" presName="Name0" presStyleCnt="0">
        <dgm:presLayoutVars>
          <dgm:dir/>
          <dgm:resizeHandles val="exact"/>
        </dgm:presLayoutVars>
      </dgm:prSet>
      <dgm:spPr/>
    </dgm:pt>
    <dgm:pt modelId="{2B761ED1-ACCC-4EEC-A1CB-3D087DF94E41}" type="pres">
      <dgm:prSet presAssocID="{DF7DDF34-A869-44E1-8CA1-40E9C14A8C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6B710-730B-4E07-BD13-5621A4DD0864}" type="pres">
      <dgm:prSet presAssocID="{7E2EA782-A17D-4867-868A-3475A9D97A3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508F28B-555B-4C88-8BA7-3772215352CC}" type="pres">
      <dgm:prSet presAssocID="{7E2EA782-A17D-4867-868A-3475A9D97A3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77F2EB9-3390-45AE-8FF0-28CEF9EF2965}" type="pres">
      <dgm:prSet presAssocID="{6F7BB2D1-6484-482E-AE09-A09F18B669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143E6-F237-4CCF-8E9A-C68881045AD7}" type="presOf" srcId="{7E2EA782-A17D-4867-868A-3475A9D97A32}" destId="{2508F28B-555B-4C88-8BA7-3772215352CC}" srcOrd="1" destOrd="0" presId="urn:microsoft.com/office/officeart/2005/8/layout/process1"/>
    <dgm:cxn modelId="{E448692A-4987-4C86-9DEA-5FBAEF112177}" type="presOf" srcId="{FA49B057-1749-4280-B6AD-321C0D368079}" destId="{5507FFD4-F497-47E6-A7A2-167184198E4B}" srcOrd="0" destOrd="0" presId="urn:microsoft.com/office/officeart/2005/8/layout/process1"/>
    <dgm:cxn modelId="{2B8EB015-0978-44E1-8C44-1F1E6F8C4D7D}" type="presOf" srcId="{7E2EA782-A17D-4867-868A-3475A9D97A32}" destId="{89D6B710-730B-4E07-BD13-5621A4DD0864}" srcOrd="0" destOrd="0" presId="urn:microsoft.com/office/officeart/2005/8/layout/process1"/>
    <dgm:cxn modelId="{CA676CC7-B2DA-4024-BA3C-A0E2B8AD8AB8}" type="presOf" srcId="{6F7BB2D1-6484-482E-AE09-A09F18B6697D}" destId="{C77F2EB9-3390-45AE-8FF0-28CEF9EF2965}" srcOrd="0" destOrd="0" presId="urn:microsoft.com/office/officeart/2005/8/layout/process1"/>
    <dgm:cxn modelId="{DC6213D4-2CCC-4DA6-BE11-F34C1FAB36A4}" srcId="{FA49B057-1749-4280-B6AD-321C0D368079}" destId="{6F7BB2D1-6484-482E-AE09-A09F18B6697D}" srcOrd="1" destOrd="0" parTransId="{F4044E9C-2912-4377-90FB-F8D8CC7C70AE}" sibTransId="{D3D47FE7-C566-4DB6-AB42-F3C7B10FEA9F}"/>
    <dgm:cxn modelId="{11ADEB81-2940-4882-92D3-45F9441C45C6}" type="presOf" srcId="{DF7DDF34-A869-44E1-8CA1-40E9C14A8C07}" destId="{2B761ED1-ACCC-4EEC-A1CB-3D087DF94E41}" srcOrd="0" destOrd="0" presId="urn:microsoft.com/office/officeart/2005/8/layout/process1"/>
    <dgm:cxn modelId="{B9FF8002-22D7-4714-8A53-C5A635F384AE}" srcId="{FA49B057-1749-4280-B6AD-321C0D368079}" destId="{DF7DDF34-A869-44E1-8CA1-40E9C14A8C07}" srcOrd="0" destOrd="0" parTransId="{ABADD5A1-2B0A-4038-97EF-E7799D6D5708}" sibTransId="{7E2EA782-A17D-4867-868A-3475A9D97A32}"/>
    <dgm:cxn modelId="{EDEE55B9-AC2F-4CFF-A429-95B850C590B7}" type="presParOf" srcId="{5507FFD4-F497-47E6-A7A2-167184198E4B}" destId="{2B761ED1-ACCC-4EEC-A1CB-3D087DF94E41}" srcOrd="0" destOrd="0" presId="urn:microsoft.com/office/officeart/2005/8/layout/process1"/>
    <dgm:cxn modelId="{27AFC9B3-C269-4867-9B2C-253BC70356B7}" type="presParOf" srcId="{5507FFD4-F497-47E6-A7A2-167184198E4B}" destId="{89D6B710-730B-4E07-BD13-5621A4DD0864}" srcOrd="1" destOrd="0" presId="urn:microsoft.com/office/officeart/2005/8/layout/process1"/>
    <dgm:cxn modelId="{2B75F014-91B1-4B2F-967D-17D7C1ADF6C4}" type="presParOf" srcId="{89D6B710-730B-4E07-BD13-5621A4DD0864}" destId="{2508F28B-555B-4C88-8BA7-3772215352CC}" srcOrd="0" destOrd="0" presId="urn:microsoft.com/office/officeart/2005/8/layout/process1"/>
    <dgm:cxn modelId="{8FED3C58-D0E1-4B4F-BAD4-A89058942903}" type="presParOf" srcId="{5507FFD4-F497-47E6-A7A2-167184198E4B}" destId="{C77F2EB9-3390-45AE-8FF0-28CEF9EF29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1EB3-6A47-4139-8CD6-4B7EE5F8D9C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793E-BA8B-435D-ACF5-3D98048F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840" y="3337088"/>
            <a:ext cx="10070969" cy="1332371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Potensial natija modellari va zamonaviy iqtisodiy-ijtimoiy tadqiqotlarda ularning tutgan o`rni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41" y="5110327"/>
            <a:ext cx="9144000" cy="649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“El-yurt umidi jamg`armasi” stipendiati, Yonsei Universiteti doktoranti Ulug`bek Tursunov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62" y="284572"/>
            <a:ext cx="4034673" cy="22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Potensial natijalarandan haqiqiy yuzaga chiqqan natijaga o`tish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026" y="1825624"/>
                <a:ext cx="11598965" cy="475407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Bu yerda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ta`sir yuz bergan bo`lsa qiymati 1 ga, yuz bermagan bo`lsa 0 ga teng.</a:t>
                </a:r>
              </a:p>
              <a:p>
                <a:r>
                  <a:rPr lang="en-US" dirty="0" smtClean="0"/>
                  <a:t>Masalan, koronavirus vaksinasiga qarshi vaksina sinovida, qatnashchi vaksina olgan bo`lsa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=1):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Agar qatnashchi vaksina olmagan bo`lsa, unda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=1)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Ushbu belgilashdan kelib chiqib, bir subyekt (qatnaschi uchun )uchun yoki ta`sir effektini sabab effektini quyidagi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bilan belgilaymiz: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026" y="1825624"/>
                <a:ext cx="11598965" cy="4754079"/>
              </a:xfrm>
              <a:blipFill rotWithShape="0">
                <a:blip r:embed="rId2"/>
                <a:stretch>
                  <a:fillRect l="-788" r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1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Xo`sh, real hayotda subyektlar ikki gurhga bo`linadi: ta`sir guruhi va nazorat guruhi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4107"/>
            <a:ext cx="10515600" cy="8328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8738" y="2780907"/>
            <a:ext cx="2743200" cy="1819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Tadqiqot uchun o`rganilayotgan subyektlar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88769">
            <a:off x="5231876" y="3091992"/>
            <a:ext cx="1046376" cy="32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16264">
            <a:off x="5231876" y="3836325"/>
            <a:ext cx="1046376" cy="32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2476" y="2246558"/>
            <a:ext cx="2630078" cy="116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A)Ta`sir guruhi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22476" y="3869144"/>
            <a:ext cx="2630078" cy="116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B) Nazorat guruhi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O`rtacha ta`sir effektlari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3571" y="1621411"/>
                <a:ext cx="10963373" cy="41631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Individual ta`sir effektlarining o`rtachasi(matematik kutilmasi):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 yerda ATE ni aniqlash mumkin emas, chunki potensial natijlarning faqat bittasi yuzaga chiqadi. Lekin ATE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baholashimiz </a:t>
                </a:r>
                <a:r>
                  <a:rPr lang="en-US" dirty="0" smtClean="0"/>
                  <a:t>mumkin.</a:t>
                </a:r>
              </a:p>
              <a:p>
                <a:r>
                  <a:rPr lang="en-US" dirty="0" smtClean="0"/>
                  <a:t>Ta`sir guruhdagilar uchun o`rtacha ta`sir effekti: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Nazorat guruhdagilar uchun ta`sir effekti: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Umumiy, ta`sir va nazorat guruhidagilar uchun ta`sir effektlari o`rtasida munosabat: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𝐴𝑇𝑇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𝐴𝑇𝑈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571" y="1621411"/>
                <a:ext cx="10963373" cy="4163164"/>
              </a:xfrm>
              <a:blipFill rotWithShape="0">
                <a:blip r:embed="rId2"/>
                <a:stretch>
                  <a:fillRect l="-723" t="-3367" b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0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" y="365125"/>
            <a:ext cx="11283885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Tasavvur qiling tumandagi maktablarida boshlang`ich sinflarda, ixtiyoriy qo`shimcha to`garaklar va majburiy guruh mashg`ulotlarini samaradorligini o`rganyapmiz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838200" y="1979609"/>
              <a:ext cx="3498129" cy="40441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6043"/>
                    <a:gridCol w="1166043"/>
                    <a:gridCol w="1166043"/>
                  </a:tblGrid>
                  <a:tr h="36764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Maktab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To`garak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Guruh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7620" marR="7620" marT="762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838200" y="1979609"/>
              <a:ext cx="3498129" cy="40441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6043"/>
                    <a:gridCol w="1166043"/>
                    <a:gridCol w="1166043"/>
                  </a:tblGrid>
                  <a:tr h="36764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Maktab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To`garak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Guruh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101639" r="-102618" b="-9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205000" r="-102618" b="-8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300000" r="-102618" b="-7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406667" r="-102618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498361" r="-102618" b="-5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608333" r="-102618" b="-4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696721" r="-102618" b="-3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810000" r="-102618" b="-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895082" r="-102618" b="-1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7620" marR="7620" marT="7620" marB="0" anchor="b"/>
                    </a:tc>
                  </a:tr>
                  <a:tr h="36764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101047" t="-1011667" r="-102618" b="-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7620" marR="7620" marT="7620" marB="0" anchor="b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826524" y="1791093"/>
          <a:ext cx="6721311" cy="34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5316" y="5420412"/>
                <a:ext cx="6617616" cy="106086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`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𝑔𝑎𝑟𝑎𝑘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𝑔𝑢𝑟𝑢h</m:t>
                              </m:r>
                            </m:sup>
                          </m:sSub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=56−50=6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Lekin, bu degani hamma maktablarda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to`garaklar samarali </a:t>
                </a:r>
                <a:r>
                  <a:rPr lang="en-US" dirty="0" smtClean="0"/>
                  <a:t>degani emas, ATE bu heterogen individual ta`sirlaning o`rtachasidir.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316" y="5420412"/>
                <a:ext cx="6617616" cy="1060868"/>
              </a:xfrm>
              <a:prstGeom prst="rect">
                <a:avLst/>
              </a:prstGeom>
              <a:blipFill rotWithShape="0">
                <a:blip r:embed="rId4"/>
                <a:stretch>
                  <a:fillRect l="-735"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73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Tasavvur </a:t>
            </a:r>
            <a:r>
              <a:rPr lang="en-US" dirty="0" smtClean="0"/>
              <a:t>qiling, talim bo`yicha mutaxassis chaqirildi u qaysi maktabda qaysi usul samara berishini juda yaxshi biladi va quyidagi natijalar olindi: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53765" y="2677208"/>
          <a:ext cx="3572760" cy="374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920"/>
                <a:gridCol w="1190920"/>
                <a:gridCol w="1190920"/>
              </a:tblGrid>
              <a:tr h="2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Maktab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Kuzatilgan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(to`garak)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819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15959" y="2799761"/>
                <a:ext cx="5759777" cy="272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Natijalar o`rtasidagi farq: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𝑆𝐷𝑂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`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𝑔𝑎𝑟𝑎𝑘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𝑔𝑢𝑟𝑢h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=70−74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Xulosa, tumanda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guruh mashg`ulotlari </a:t>
                </a:r>
                <a:r>
                  <a:rPr lang="en-US" dirty="0" smtClean="0"/>
                  <a:t>maxsus to`garaklarga nisbatan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samaraliroq. </a:t>
                </a:r>
                <a:r>
                  <a:rPr lang="en-US" dirty="0" smtClean="0"/>
                  <a:t>Ya`ni,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SDO hardoim ham ATE ni tog`ri baholay olmaydi.</a:t>
                </a:r>
              </a:p>
              <a:p>
                <a:r>
                  <a:rPr lang="en-US" b="0" dirty="0" smtClean="0">
                    <a:solidFill>
                      <a:srgbClr val="FF0000"/>
                    </a:solidFill>
                  </a:rPr>
                  <a:t>Demak, tadqiqot agar muayyan talablarga javob bermasa statistika bizga yolg`on natija qaytarishi mumkin!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9" y="2799761"/>
                <a:ext cx="5759777" cy="2722861"/>
              </a:xfrm>
              <a:prstGeom prst="rect">
                <a:avLst/>
              </a:prstGeom>
              <a:blipFill rotWithShape="0">
                <a:blip r:embed="rId2"/>
                <a:stretch>
                  <a:fillRect l="-847" t="-111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9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Xosh nega ideal holatda kuzatilgan tadqiqotdan, haqiqiy hayotda yuzaga chiqqan natijalar asosidagi tadqiqot natjasi farq qilyapti?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Natijalar o`rtasidagi oddiy farqni quyidagicha dekompozitsiya qilishimiz mumkin: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𝑆𝐷𝑂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𝐴𝑇𝐸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𝐴𝑇𝑇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𝐴𝑇𝑈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Ya`ni: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𝑆𝐷𝑂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𝐴𝑇𝐸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𝑇𝑎𝑛𝑙𝑜𝑣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𝑛𝑜𝑥𝑜𝑙𝑖𝑠𝑙𝑖𝑔𝑖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𝐻𝑒𝑡𝑒𝑟𝑜𝑔𝑒𝑛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𝑒𝑓𝑓𝑒𝑘𝑡𝑖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SDO=ATE bo`lishi uchun tadqiqotni tanlov noxolisligi(selection bias) va heterogen ta`sir effektidan tozalashimiz zarur. Agar bizga ushbu ikki noxolislik ma`lum bo`lsa, SDOdan ularni ayirib ATE ni topib olishimiz mumkin. Muammo shundaki biz ushbu noxolisliklarni aniq qiymatini hisoblay olmaymiz.</a:t>
                </a:r>
              </a:p>
              <a:p>
                <a:r>
                  <a:rPr lang="en-US" sz="2400" dirty="0" smtClean="0"/>
                  <a:t>Bizning misolimizda:</a:t>
                </a:r>
              </a:p>
              <a:p>
                <a:r>
                  <a:rPr lang="en-US" sz="2400" dirty="0" smtClean="0"/>
                  <a:t>-4=6-4.8+3.8</a:t>
                </a:r>
              </a:p>
              <a:p>
                <a:r>
                  <a:rPr lang="en-US" sz="2400" dirty="0" smtClean="0"/>
                  <a:t>Qilshimiz mumkin bo`lgan eng yaxshi ish bu tadqiqotni shunday rejalashtirishimz zarurki, tanlov xolisligi va heterogen ta`sir effekti o`z o`zidan 0 ga teng bolsin.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 r="-174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2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Mustaqillik farazi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510913" cy="1615159"/>
          </a:xfrm>
        </p:spPr>
        <p:txBody>
          <a:bodyPr/>
          <a:lstStyle/>
          <a:p>
            <a:r>
              <a:rPr lang="en-US" dirty="0" smtClean="0"/>
              <a:t>SDO noxolisliklarsiz ATE baholay olishi uchun muhi faraz bu mustaqillik farazi – kuzativ obyektlari guruhlarga tanalanyotganda ushbu tanlanish potensial natijalardan holi bo`lishi zarur.   Ya`ni mutlaqo tasodifiy tanlasnishi zarur.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68165" y="3780148"/>
            <a:ext cx="2743200" cy="1819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Tadqiqot uchun o`rganilayotgan subyektlar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818015">
            <a:off x="5098198" y="3919800"/>
            <a:ext cx="1850196" cy="32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66526">
            <a:off x="5074731" y="5047579"/>
            <a:ext cx="1943118" cy="32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93438" y="3245799"/>
            <a:ext cx="2630078" cy="116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A)Ta`sir guruhi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93441" y="4868385"/>
            <a:ext cx="2630078" cy="116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B) Nazorat guruhi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9648" y="4263420"/>
            <a:ext cx="1638163" cy="74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Tasodifiy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Tasodifiy tanlanish qanday qilib, tanlov noxolisgi va heterogen noxolisliki bartaraf etadi: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645" y="1825625"/>
                <a:ext cx="10986155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Tasodifiy tanlanish ya`ni mustaqillik farazi, quyidagi natijalarni beradi: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Ya`ni ta`sir guruhdagilar potensial natijalari ikkala guruh uchun ham teng bo`ladi.</a:t>
                </a:r>
              </a:p>
              <a:p>
                <a:r>
                  <a:rPr lang="en-US" dirty="0" smtClean="0"/>
                  <a:t>Natijada: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𝑇𝑎𝑛𝑙𝑜𝑣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𝑛𝑜𝑥𝑜𝑙𝑖𝑠𝑙𝑖𝑔𝑖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𝐻𝑒𝑡𝑒𝑟𝑜𝑔𝑒𝑛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𝑒𝑓𝑓𝑒𝑘𝑡𝑖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𝐴𝑇𝑇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𝐴𝑇𝑈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chunki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Va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Natijada tasodifiy tanlanish tufayli SDO = ATE ga teng bo`ladi.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645" y="1825625"/>
                <a:ext cx="10986155" cy="4351338"/>
              </a:xfrm>
              <a:blipFill rotWithShape="0">
                <a:blip r:embed="rId2"/>
                <a:stretch>
                  <a:fillRect l="-61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Afsuski, iqtisodiyot fanidagi tadqiqotlarda insonlar doimo optimal natijaga qarab intilishadi, natijada sabab-oqibat xulosalarini olish juda qiyinlashib boradi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Ta`limni ish haqiga ta`sirini o`rganish: ota-onalar farzandlarini o`qishga qiziqishini hisobga olib eng yaxshi univerlarda ko`proq o`qitishga harakat qilishadi.</a:t>
            </a:r>
          </a:p>
          <a:p>
            <a:r>
              <a:rPr lang="en-US" dirty="0" smtClean="0"/>
              <a:t>Doktorga borishni salomatlikka ta`sirini: kasallikka moyil odamlar ko`proq doktorga borishadi.</a:t>
            </a:r>
          </a:p>
          <a:p>
            <a:r>
              <a:rPr lang="en-US" dirty="0" smtClean="0"/>
              <a:t>Malaka oshirish dasturlarining xodim faoliyatiga ta`sirini: harakatchan xodimlar malaka oshirish dasturlariga hujjat topshirib, grant yutishga harakat qilishadi.</a:t>
            </a:r>
          </a:p>
          <a:p>
            <a:r>
              <a:rPr lang="en-US" dirty="0" smtClean="0"/>
              <a:t>Imtiyozli bank kreditlarini kichik biznesga ta`sirini: uddaburon tadbirkorlar ko`proq arzon kredit olishga harakat qilishadi.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Mustaqillik farazi qondirilgan taqdirda ham quyidagi undan tashqari shart qilingan farazlar mavjud, D. Rubin ushbu farazlarni SUTVA(stable unit treatment value assumtion) deb ataydi.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SUTVA farazlari:</a:t>
            </a:r>
          </a:p>
          <a:p>
            <a:r>
              <a:rPr lang="en-US" dirty="0" smtClean="0"/>
              <a:t>A)Ta`sir guruhdgilar uchun beriladigan ta`sirning miqdori bir xil b`olishi kerak:</a:t>
            </a:r>
          </a:p>
          <a:p>
            <a:pPr lvl="1"/>
            <a:r>
              <a:rPr lang="en-US" dirty="0" smtClean="0"/>
              <a:t>Masalan, maktablarda to`garaklarga tayinlangan o`qituvchilarning malakasi bir xil bo`lishi kerak</a:t>
            </a:r>
          </a:p>
          <a:p>
            <a:pPr marL="228600" lvl="1"/>
            <a:r>
              <a:rPr lang="en-US" dirty="0" smtClean="0"/>
              <a:t>B)Tashqi o`zaro ta`sirlar yo`q (No externalities)</a:t>
            </a:r>
          </a:p>
          <a:p>
            <a:pPr marL="685800" lvl="2"/>
            <a:r>
              <a:rPr lang="en-US" dirty="0" smtClean="0"/>
              <a:t>Masalan, 1 – maktab ta`sir guruhi sifatida tanlab olingan bo`lsa, undagi to`garakka qatnashayotgan o`quvchilar 2- nazorat guruhidagi o`quvchilarga to`garakda o`rganayotgan bilimlarini o`rgatmasligini ta`minlashimiz kerak.</a:t>
            </a:r>
          </a:p>
          <a:p>
            <a:pPr marL="228600" lvl="1"/>
            <a:r>
              <a:rPr lang="en-US" dirty="0" smtClean="0"/>
              <a:t>C) Umumiy muvozanat effekti yo`q,</a:t>
            </a:r>
          </a:p>
          <a:p>
            <a:pPr marL="685800" lvl="2"/>
            <a:r>
              <a:rPr lang="en-US" dirty="0" smtClean="0"/>
              <a:t>Masalan, agar univerdagi ta`limning oylikka ta`sirini o`rganayotgan bo`lsa, unda ish haqidagi umumiy muvoazantdagi o`zgarish, xususiy muvozanatdagi o`zgarishga teng bo`lmasligi mumkin.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06251"/>
          </a:xfrm>
        </p:spPr>
        <p:txBody>
          <a:bodyPr/>
          <a:lstStyle/>
          <a:p>
            <a:r>
              <a:rPr lang="en-US" dirty="0" smtClean="0"/>
              <a:t>Iqtisodiyot fani mavjud bo`lganidan beri sabab-oqibat muhim masala bo`lib kelgan: “The wealth of nations...” Adam Smit</a:t>
            </a:r>
          </a:p>
          <a:p>
            <a:r>
              <a:rPr lang="en-US" dirty="0" smtClean="0"/>
              <a:t>Zamonaviy sabab-oqibat haqidagi tushunchalar David Hyum yoziqlariga borib taqaladi:</a:t>
            </a:r>
          </a:p>
          <a:p>
            <a:r>
              <a:rPr lang="en-US" dirty="0" smtClean="0"/>
              <a:t>“Agar har doim barcha A obyektlar barcha B obyektlardan oldin yuzaga chiqsa, B obyektdan oldin keluvchi A obyektni sabab sifatida ko`rsatishimiz mumkin.”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79513" y="5244153"/>
          <a:ext cx="8128000" cy="103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1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309" y="2335328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Tasodifiy tanlanishga oid tadqiqotlar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9009"/>
            <a:ext cx="10515600" cy="8979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41" y="8741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1954- Solk vaksinasi poliomelitga qarshi samarali ekanligini aniqlash uchun;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9823"/>
            <a:ext cx="6071647" cy="37071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179" y="2594728"/>
            <a:ext cx="2514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4719" y="2394408"/>
            <a:ext cx="7098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Ushbu vaksina 1952-yilda Jonas Solk tomonidan ishlab chiqildi.</a:t>
            </a:r>
          </a:p>
          <a:p>
            <a:r>
              <a:rPr lang="en-US" sz="2800" dirty="0" smtClean="0"/>
              <a:t>Vaksinani qabul qilgan 200,745 individualdan,  </a:t>
            </a:r>
            <a:r>
              <a:rPr lang="en-US" sz="2800" dirty="0">
                <a:solidFill>
                  <a:srgbClr val="FF0000"/>
                </a:solidFill>
              </a:rPr>
              <a:t>33</a:t>
            </a:r>
            <a:r>
              <a:rPr lang="en-US" sz="2800" dirty="0"/>
              <a:t> </a:t>
            </a:r>
            <a:r>
              <a:rPr lang="en-US" sz="2800" dirty="0" smtClean="0"/>
              <a:t> tasi ushbu kasalllikka chalingan.</a:t>
            </a:r>
          </a:p>
          <a:p>
            <a:r>
              <a:rPr lang="en-US" sz="2800" dirty="0" smtClean="0"/>
              <a:t>Plasebo qabul qilgan </a:t>
            </a:r>
            <a:r>
              <a:rPr lang="en-US" sz="2800" dirty="0"/>
              <a:t>201,229 </a:t>
            </a:r>
            <a:r>
              <a:rPr lang="en-US" sz="2800" dirty="0" smtClean="0"/>
              <a:t>individualdan </a:t>
            </a:r>
            <a:r>
              <a:rPr lang="en-US" sz="2800" dirty="0" smtClean="0">
                <a:solidFill>
                  <a:srgbClr val="FF0000"/>
                </a:solidFill>
              </a:rPr>
              <a:t>115 </a:t>
            </a:r>
            <a:r>
              <a:rPr lang="en-US" sz="2800" dirty="0" smtClean="0"/>
              <a:t>tasi poliomelitga chalingan. </a:t>
            </a:r>
          </a:p>
          <a:p>
            <a:r>
              <a:rPr lang="en-US" sz="2800" dirty="0" smtClean="0"/>
              <a:t>Demak Solk vaksinasi samarali bo`lib chiqqan.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89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 korporatsiyasining 1971 va 1982-yillarda sog`liq sug`urtasiga oid eksperimenti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7700 yaqin qatnashchilar 5 xil sug`urta paketiga tasodifiy tanlangan: tekin, 3 xil sug`urta badali har xil darajada qoplanadigan va sug`rta badali to`liq to`lanadigan;</a:t>
            </a:r>
          </a:p>
          <a:p>
            <a:r>
              <a:rPr lang="en-US" dirty="0" smtClean="0"/>
              <a:t>Natijada: Sug`rurta badali muayyan qismini o`zi to`laydigan qatnashchilar kamroq borishgan shifokor qabuliga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1496341"/>
            <a:ext cx="11208469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Maykl Kremer, Abhijit Banerjee va Ester Duflo: dala eksperimentlari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939" y="3154804"/>
            <a:ext cx="1707383" cy="263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61" y="3154805"/>
            <a:ext cx="4433774" cy="263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6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qashshoqlik va dala ekperimentlari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qashshoqlik juda katta muammo;</a:t>
            </a:r>
          </a:p>
          <a:p>
            <a:r>
              <a:rPr lang="en-US" dirty="0" smtClean="0"/>
              <a:t>Rivojlanish iqtisodiyotida juda ko`plab dala eksperimentlarida qashshoqlik muammosi kichik muammolarga bo`linadi va har bir alohida masala sifati empirik tadqiqotlarda o`rganiladi.</a:t>
            </a:r>
          </a:p>
          <a:p>
            <a:r>
              <a:rPr lang="en-US" dirty="0" smtClean="0"/>
              <a:t>Banerji va Ester Duflo: samaradorlik nafaqat mamlakatlar orasida balki qashshoq mamlakatlarni o`zida ham farq qiladi. Xo`sh buni sababi nimada?</a:t>
            </a:r>
          </a:p>
          <a:p>
            <a:pPr lvl="1"/>
            <a:r>
              <a:rPr lang="en-US" dirty="0" smtClean="0"/>
              <a:t>Kredit yetishmasligimi?</a:t>
            </a:r>
          </a:p>
          <a:p>
            <a:pPr lvl="1"/>
            <a:r>
              <a:rPr lang="en-US" dirty="0" smtClean="0"/>
              <a:t>Mahalliy hokimiyatning yaxshi faoliyat olib bormasligimi?</a:t>
            </a:r>
          </a:p>
          <a:p>
            <a:pPr lvl="1"/>
            <a:r>
              <a:rPr lang="en-US" dirty="0" smtClean="0"/>
              <a:t>Yoki odamlar shunchaki ratsional investitsion qaror qabul qila olmaydilarmi?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 rivojlanmagan davlatlarda o`quvchilar bilim olishda ortda qolishmoqda?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Maikl Kremer jamoasi Kenyadagi ko`plab yordamga muhtoj maktablarni tadqiqot uchun tanlab olishdi. Va maktablarga yordam berish uchun turli guruhlarga tasodifiy bo`lish orqali tadqiqotlar o`tkazishdi.</a:t>
            </a:r>
          </a:p>
          <a:p>
            <a:pPr lvl="1"/>
            <a:r>
              <a:rPr lang="en-US" dirty="0" smtClean="0"/>
              <a:t>A) Bir tadqiqotda ta`sir guruhdagi maktablarga ko`proq darslik yetkazib berishdi</a:t>
            </a:r>
          </a:p>
          <a:p>
            <a:pPr lvl="1"/>
            <a:r>
              <a:rPr lang="en-US" dirty="0" smtClean="0"/>
              <a:t>B) Yana bir tadqiqotda ta`sir  guruhdagi maktablarda tekin tushlik joriy qilindi</a:t>
            </a:r>
          </a:p>
          <a:p>
            <a:pPr lvl="1"/>
            <a:r>
              <a:rPr lang="en-US" dirty="0"/>
              <a:t>Lekin yuqoridagi ikki tadbir ham maktab o`quvchilarining o`qishini sezilarli yaxshilamadi.</a:t>
            </a:r>
            <a:endParaRPr lang="en-US" dirty="0" smtClean="0"/>
          </a:p>
          <a:p>
            <a:r>
              <a:rPr lang="en-US" dirty="0" smtClean="0"/>
              <a:t>Ester Duflo va Abhijit Banerji Mumbai va Vadodaradagi tasodifiy tanlangan maktablarga o`qituvchilarga yordamchilar yollashdi. Ushbu yordamchilar o`zlashtirishga qiynalayotgan o`quvchilarga yordam berishar edi. Natija: o`quvchilarning o`zlashtirish ko`rsatkichlari ortdi. </a:t>
            </a:r>
          </a:p>
          <a:p>
            <a:r>
              <a:rPr lang="en-US" dirty="0" smtClean="0"/>
              <a:t>Demak, ko`p rivojlanmamagan mamlakatlarda asosiy muammo mablag`ning yo`qligi emas, balki o`qitish jarayoni o`quvchilarga yaxshi moslashtirilmaganidan.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Nimaga kambag`allar sog`liqni saqlashga kam pul sarflashadi?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Maikl Kremer o`tkazgan tadqiqotga ko`ra, agar gijjaga qarshi preparatlar tekin bo`lsa, kambag`al ota-onalarning 75 % i farzandlariga ushbu preparatni olib berishar ekan. Agar 1 dollardan arzonroq bo`lsa, unda 18 % ota-onalar ushbu preparatni bolalariga olib berishar ekan. Ya`ni kambag`al aholi narxlarga juda ta`sirchan bo`lishadi. </a:t>
            </a:r>
          </a:p>
          <a:p>
            <a:r>
              <a:rPr lang="en-US" dirty="0" smtClean="0"/>
              <a:t>Sog`liqni saqlashga kam investitisiyalarning yana bir sababi bu xizmat sifatini pastligi.  Sifat pastligini ta`minlovchi muhim omillardan biri bu doktor va hamshiralarning ish joyida doim bo`lmasligi. Banerji va Duflo tasodifiy tanlangan qishloqlarga mobil vaksinalash klinikalarini tashkil qilsihdi. Ushbu klinakalar faoliyat yuritgan qishloqlarda vaksinalash darajasi 18 % ni tashkil qilgan. Ana`naviy klinikalar mavjud bo`lgan qishloqlarda vaksinalash  6 % ni tashkil qilgan. Agar oila farzandiga vaksina olsa, qo`shimcha bir paket gorox berilsa vaksinalash darajasi 39 % gacha oshgan.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Cheklangan ratsionallik yoki nega odamlar yangi texnologiyalarni qabul qilishmaydi?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Duflo, Kremer va boshqalar nima uchun kichik dehqon xo`jlaiklari sun`iy o`g`itlardan foydalanishmasligini o`rganishdi. </a:t>
            </a:r>
          </a:p>
          <a:p>
            <a:r>
              <a:rPr lang="en-US" dirty="0" smtClean="0"/>
              <a:t>Ushbu hodisaning sababi “joriy davr noxlisligi”(present bias) bo`lishi mumkin. Masalan dehqon mineral o`g`it sotib olmoqchi bo`lsa bugun u qaror qabul qilishi kerak, u o`ylashi foyda va zararlarni anglab yetishi kerak. An`anaviy jamiyatdagi dehqon ko`pincha buni “ertaga” qoldiradi. Ertasi kuni “erta” yana bugunga aylanadi. Yana qaror qabul qilish suriladi. Hattoki mineral o`g`itni sotib olsih uzoq muddatda ya`ni dehqonchilik hosili olinganda o`z samarasini bersa ham.  Agar odamlar “joriy davr noxolisligiga” ega bo`lishsa doimiy emas balki vaqtinchalik subsidiyalar foydaliroq. Duflo va Kremer eksperimentlari batijasi ham buni tasdiqladi: vaqtinchalik berilgan subsidiyalar doimiy berilgan subsidiyalarga nisbatan samaraliroq bo`lgan.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Xulosa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Sabab-oqibat haqidagi mukammal va mavhumlikdan holi xulosa: kontrfaktuallarni solishtirish orqali olinadi(Shu ma`noda buning imkoni yo`q)</a:t>
            </a:r>
          </a:p>
          <a:p>
            <a:r>
              <a:rPr lang="en-US" dirty="0" smtClean="0"/>
              <a:t>Oddiy o`rtachalar o`rtasidagi farqlarda doim tanlov noxolisligi va heterogen noxolislik mavjud boladi.</a:t>
            </a:r>
          </a:p>
          <a:p>
            <a:r>
              <a:rPr lang="en-US" dirty="0" smtClean="0"/>
              <a:t>Tasodiy tanlash ushbu noxolisliklarni nolga </a:t>
            </a:r>
            <a:r>
              <a:rPr lang="en-US" dirty="0" smtClean="0"/>
              <a:t>aylantiradi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2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6313"/>
          </a:xfrm>
        </p:spPr>
        <p:txBody>
          <a:bodyPr/>
          <a:lstStyle/>
          <a:p>
            <a:r>
              <a:rPr lang="en-US" dirty="0" smtClean="0"/>
              <a:t>Jon Styuart Mill (A system of Logic, 1843) sabab-oqibatni aniqlashning 5 ta metodi haqida yozadi. Ushbu 5 metod ichida 2- metod ya`ni “farq metodi” bugungi mavzuyimizdagi potensial natija modellariga mos tushadi. Ya`ni:</a:t>
            </a:r>
          </a:p>
          <a:p>
            <a:r>
              <a:rPr lang="en-US" dirty="0" smtClean="0"/>
              <a:t>“Agar kimdir biror ovqatni yeb vafot etsa va agar yemasa vafot etmasa, demak shu ovqat insonning o`limiga sabab bo`lgan bo`ladi.”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Sabab oqibatda statistik xulosa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32" y="1733550"/>
            <a:ext cx="2085975" cy="2505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95" y="1690688"/>
            <a:ext cx="20955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62812" y="4826524"/>
            <a:ext cx="28751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Karl Fridrix Gauss: Sabab-oqibatni o`rganishda muhim metod – oddiy kichik kvadratlar usulini ixtiro qiladi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5368" y="4826524"/>
            <a:ext cx="287517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Jorj Udny Yul: Ko`p o`zgaruvchili regressiyani birnchi bor ijtimoiy tadqiqotlarda sinab ko`radi.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Jorj Udniy Yul: davlat yordami kambag`llikni oshishiga olib keladimi?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2212" y="1800520"/>
                <a:ext cx="10832184" cy="46568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𝑄𝑎𝑠𝑠h𝑜𝑞𝑙𝑖𝑘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+0,75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𝑀𝑜𝑑𝑑𝑖𝑦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𝑦𝑜𝑟𝑑𝑎𝑚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+0.056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𝑌𝑜𝑠h𝑖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𝑘𝑎𝑡𝑡𝑎𝑙𝑎𝑟𝑛𝑖𝑛𝑔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𝑢𝑙𝑢𝑠h𝑖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−0.31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𝐴h𝑜𝑙𝑖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𝑠𝑜𝑛𝑖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Agar o`rtacha davlatning moddiy yordami 1 % ga oshsa qashoshoqlik darajasi 0.75 % ga oshadi.</a:t>
                </a:r>
              </a:p>
              <a:p>
                <a:r>
                  <a:rPr lang="en-US" sz="2000" dirty="0" smtClean="0"/>
                  <a:t>Demak Angliya hukumati qanchalik ko`p yordam  bersa qashshoqlik darajasi shunchalik oshayotga ekanda.</a:t>
                </a:r>
              </a:p>
              <a:p>
                <a:r>
                  <a:rPr lang="en-US" sz="2000" dirty="0" smtClean="0"/>
                  <a:t>Lekin, korrelyatsiya doim ham sabab oqibatni ifodalamaydi.</a:t>
                </a:r>
              </a:p>
              <a:p>
                <a:r>
                  <a:rPr lang="en-US" sz="2000" dirty="0" smtClean="0"/>
                  <a:t>Yuqoridagi korrelyatsiya quyidagilarning natijasi bo`lishi mumkin: </a:t>
                </a:r>
              </a:p>
              <a:p>
                <a:pPr lvl="1"/>
                <a:r>
                  <a:rPr lang="en-US" sz="1600" dirty="0" smtClean="0"/>
                  <a:t>1) Balki qasshoqlik darajasi moddiy yordamga ta`sir qilayotgan bo`lishi mumkin</a:t>
                </a:r>
              </a:p>
              <a:p>
                <a:pPr lvl="1"/>
                <a:r>
                  <a:rPr lang="en-US" sz="1600" dirty="0" smtClean="0"/>
                  <a:t>2) Qashshoqlik darajasiga ta`sir qiluvchi muhim iqtisodiy omillarni hisobga olmagan bo`lishi mumkin</a:t>
                </a:r>
              </a:p>
              <a:p>
                <a:pPr lvl="1"/>
                <a:r>
                  <a:rPr lang="en-US" sz="1600" dirty="0" smtClean="0"/>
                  <a:t>3) Moddiy yordam hajmi va yoshi kattalarning ulushi aholi soniga ta`sir qilayotgan bo`lishi mumkin: kollayder noxolisligi</a:t>
                </a:r>
              </a:p>
              <a:p>
                <a:pPr lvl="1"/>
                <a:r>
                  <a:rPr lang="en-US" sz="1600" dirty="0" smtClean="0"/>
                  <a:t>4) Va hk.</a:t>
                </a:r>
              </a:p>
              <a:p>
                <a:pPr marL="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Ya`ni : Korrelyatsiya doim ham sababiyat emas!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212" y="1800520"/>
                <a:ext cx="10832184" cy="4656841"/>
              </a:xfrm>
              <a:blipFill rotWithShape="0">
                <a:blip r:embed="rId2"/>
                <a:stretch>
                  <a:fillRect l="-619"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1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9533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Sabab oqibat haqida o`ylashning zamonaviy lingua frankasi – potensial natijalar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399"/>
            <a:ext cx="10515600" cy="774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Potensial natijalar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47"/>
            <a:ext cx="10888744" cy="52601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Sabab-oqibat tahliliga potensial natijalar termini va tushunchasi Splava Neyman (1923) va D. Rubinlar (1974) tomonidan kiritilgan. </a:t>
            </a:r>
          </a:p>
          <a:p>
            <a:r>
              <a:rPr lang="en-US" sz="2000" dirty="0" smtClean="0"/>
              <a:t>Potensial natijalar modelida sabab-oqibat munosabati dunyoning ikki holatini solishtirish orqali olinadi. Ya`ni, subyekt dunyoning potensial ikki holatini ham  boshidan o`tkazishi zarur.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09" y="3516306"/>
            <a:ext cx="5147036" cy="262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487918"/>
            <a:ext cx="5430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Masalan, Morfeus Neoga ikkita dorini taklif qiladi: qizil (haqiqiatni bilish uchun), ko`k (hammasini unutish). Kinoda Neo qizil dorini ichadi va Matritsadan chiqib ketadi.</a:t>
            </a:r>
          </a:p>
          <a:p>
            <a:r>
              <a:rPr lang="en-US" sz="2000" dirty="0" smtClean="0"/>
              <a:t>Xo`sh savol, qizil dorini ichishi Matritsadan chiqishga sabab bo`ldimi?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56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Potensial natijalar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4408"/>
          </a:xfrm>
        </p:spPr>
        <p:txBody>
          <a:bodyPr/>
          <a:lstStyle/>
          <a:p>
            <a:r>
              <a:rPr lang="en-US" dirty="0" smtClean="0"/>
              <a:t>Afsuski, haqiqiy dunyoda potensial natijalarni solishtirishni iloji yo`q.Chunki, haqiqiy dunyoda potensial natijalarning faqat bittasi yuzaga chiqadi. </a:t>
            </a:r>
          </a:p>
          <a:p>
            <a:r>
              <a:rPr lang="en-US" dirty="0" smtClean="0"/>
              <a:t>Yuzaga chiqqan natija: faktual natija</a:t>
            </a:r>
          </a:p>
          <a:p>
            <a:r>
              <a:rPr lang="en-US" dirty="0" smtClean="0"/>
              <a:t>Yuzaga chiqmagan natija: kontrfaktual natija deb nomlanadi.</a:t>
            </a:r>
          </a:p>
          <a:p>
            <a:r>
              <a:rPr lang="en-US" dirty="0" smtClean="0"/>
              <a:t>Biz faqat faktual natijanigina kuzatamiz.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10" y="872657"/>
            <a:ext cx="10515600" cy="579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Potensial natija modellari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93890" y="3535052"/>
            <a:ext cx="1662298" cy="678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Ta`sir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03361" y="3318856"/>
            <a:ext cx="2295939" cy="105170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Subyektning ta`sirni qabul qilgan holati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03360" y="4370558"/>
            <a:ext cx="2295939" cy="105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Subyektning ta`sirni qabul qilmagan holati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14777" y="2806375"/>
            <a:ext cx="24731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Subyekt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35091" y="1948070"/>
            <a:ext cx="5754756" cy="422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83029" y="2025076"/>
            <a:ext cx="4174435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Tasavvurda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774638" y="3786809"/>
            <a:ext cx="735496" cy="34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769667" y="4896409"/>
            <a:ext cx="735496" cy="34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4727" y="3663691"/>
                <a:ext cx="1176216" cy="4161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727" y="3663691"/>
                <a:ext cx="1176216" cy="416140"/>
              </a:xfrm>
              <a:prstGeom prst="rect">
                <a:avLst/>
              </a:prstGeom>
              <a:blipFill rotWithShape="0"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3" y="4862273"/>
                <a:ext cx="1152940" cy="41870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3" y="4862273"/>
                <a:ext cx="1152940" cy="418704"/>
              </a:xfrm>
              <a:prstGeom prst="rect">
                <a:avLst/>
              </a:prstGeom>
              <a:blipFill rotWithShape="0"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8330654" y="3931388"/>
            <a:ext cx="1043608" cy="583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48550" y="3995992"/>
                <a:ext cx="1605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r>
                  <a:rPr lang="en-US" sz="1600" dirty="0" smtClean="0"/>
                  <a:t>Kuzatilishi mumkin, haqiqiy</a:t>
                </a:r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550" y="3995992"/>
                <a:ext cx="1605250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1894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9423957" y="2951921"/>
            <a:ext cx="2135253" cy="2564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899374" y="3175707"/>
            <a:ext cx="121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Haqiqiy dunyoda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1570</Words>
  <Application>Microsoft Office PowerPoint</Application>
  <PresentationFormat>Widescreen</PresentationFormat>
  <Paragraphs>223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Potensial natija modellari va zamonaviy iqtisodiy-ijtimoiy tadqiqotlarda ularning tutgan o`rni</vt:lpstr>
      <vt:lpstr>Kirish</vt:lpstr>
      <vt:lpstr>Kirish</vt:lpstr>
      <vt:lpstr>Sabab oqibatda statistik xulosa</vt:lpstr>
      <vt:lpstr>Jorj Udniy Yul: davlat yordami kambag`llikni oshishiga olib keladimi? </vt:lpstr>
      <vt:lpstr>Sabab oqibat haqida o`ylashning zamonaviy lingua frankasi – potensial natijalar</vt:lpstr>
      <vt:lpstr>Potensial natijalar</vt:lpstr>
      <vt:lpstr>Potensial natijalar</vt:lpstr>
      <vt:lpstr>Potensial natija modellari</vt:lpstr>
      <vt:lpstr>Potensial natijalarandan haqiqiy yuzaga chiqqan natijaga o`tish</vt:lpstr>
      <vt:lpstr>Xo`sh, real hayotda subyektlar ikki gurhga bo`linadi: ta`sir guruhi va nazorat guruhi</vt:lpstr>
      <vt:lpstr>O`rtacha ta`sir effektlari</vt:lpstr>
      <vt:lpstr>Tasavvur qiling tumandagi maktablarida boshlang`ich sinflarda, ixtiyoriy qo`shimcha to`garaklar va majburiy guruh mashg`ulotlarini samaradorligini o`rganyapmiz</vt:lpstr>
      <vt:lpstr>Tasavvur qiling, talim bo`yicha mutaxassis chaqirildi u qaysi maktabda qaysi usul samara berishini juda yaxshi biladi va quyidagi natijalar olindi:</vt:lpstr>
      <vt:lpstr>Xosh nega ideal holatda kuzatilgan tadqiqotdan, haqiqiy hayotda yuzaga chiqqan natijalar asosidagi tadqiqot natjasi farq qilyapti?</vt:lpstr>
      <vt:lpstr>Mustaqillik farazi</vt:lpstr>
      <vt:lpstr>Tasodifiy tanlanish qanday qilib, tanlov noxolisgi va heterogen noxolisliki bartaraf etadi:</vt:lpstr>
      <vt:lpstr>Afsuski, iqtisodiyot fanidagi tadqiqotlarda insonlar doimo optimal natijaga qarab intilishadi, natijada sabab-oqibat xulosalarini olish juda qiyinlashib boradi</vt:lpstr>
      <vt:lpstr>Mustaqillik farazi qondirilgan taqdirda ham quyidagi undan tashqari shart qilingan farazlar mavjud, D. Rubin ushbu farazlarni SUTVA(stable unit treatment value assumtion) deb ataydi.</vt:lpstr>
      <vt:lpstr>Tasodifiy tanlanishga oid tadqiqotlar</vt:lpstr>
      <vt:lpstr>1954- Solk vaksinasi poliomelitga qarshi samarali ekanligini aniqlash uchun; </vt:lpstr>
      <vt:lpstr>RAND korporatsiyasining 1971 va 1982-yillarda sog`liq sug`urtasiga oid eksperimenti</vt:lpstr>
      <vt:lpstr>Maykl Kremer, Abhijit Banerjee va Ester Duflo: dala eksperimentlari</vt:lpstr>
      <vt:lpstr>Global qashshoqlik va dala ekperimentlari</vt:lpstr>
      <vt:lpstr>Nega rivojlanmagan davlatlarda o`quvchilar bilim olishda ortda qolishmoqda?</vt:lpstr>
      <vt:lpstr>Nimaga kambag`allar sog`liqni saqlashga kam pul sarflashadi?</vt:lpstr>
      <vt:lpstr>Cheklangan ratsionallik yoki nega odamlar yangi texnologiyalarni qabul qilishmaydi?</vt:lpstr>
      <vt:lpstr>Xulosa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Potensial natija modellari va zamonaviy iqtisodiy-ijtimoiy tadqiqotlarda ularning tutgan o`rni</dc:title>
  <dc:creator>ADMIN</dc:creator>
  <cp:lastModifiedBy>ADMIN</cp:lastModifiedBy>
  <cp:revision>2</cp:revision>
  <dcterms:created xsi:type="dcterms:W3CDTF">2022-01-22T10:21:12Z</dcterms:created>
  <dcterms:modified xsi:type="dcterms:W3CDTF">2022-01-24T08:44:19Z</dcterms:modified>
</cp:coreProperties>
</file>